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69" r:id="rId5"/>
    <p:sldId id="257" r:id="rId6"/>
    <p:sldId id="306" r:id="rId7"/>
    <p:sldId id="330" r:id="rId8"/>
    <p:sldId id="318" r:id="rId9"/>
    <p:sldId id="329" r:id="rId10"/>
    <p:sldId id="331" r:id="rId11"/>
    <p:sldId id="332" r:id="rId12"/>
    <p:sldId id="333" r:id="rId13"/>
    <p:sldId id="317" r:id="rId14"/>
    <p:sldId id="3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8B0"/>
    <a:srgbClr val="D3AA39"/>
    <a:srgbClr val="132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41" autoAdjust="0"/>
  </p:normalViewPr>
  <p:slideViewPr>
    <p:cSldViewPr snapToGrid="0">
      <p:cViewPr varScale="1">
        <p:scale>
          <a:sx n="58" d="100"/>
          <a:sy n="58" d="100"/>
        </p:scale>
        <p:origin x="9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 Ling, PhD" userId="20d17aaf-1abe-4c72-b11a-c280d1f41c39" providerId="ADAL" clId="{FA46FFA2-2C95-4E99-BD0C-C28640B5E966}"/>
    <pc:docChg chg="undo custSel delSld modSld">
      <pc:chgData name="Wells Ling, PhD" userId="20d17aaf-1abe-4c72-b11a-c280d1f41c39" providerId="ADAL" clId="{FA46FFA2-2C95-4E99-BD0C-C28640B5E966}" dt="2025-03-03T23:56:09.538" v="850" actId="108"/>
      <pc:docMkLst>
        <pc:docMk/>
      </pc:docMkLst>
      <pc:sldChg chg="modSp mod">
        <pc:chgData name="Wells Ling, PhD" userId="20d17aaf-1abe-4c72-b11a-c280d1f41c39" providerId="ADAL" clId="{FA46FFA2-2C95-4E99-BD0C-C28640B5E966}" dt="2025-03-03T23:45:56.122" v="58" actId="20577"/>
        <pc:sldMkLst>
          <pc:docMk/>
          <pc:sldMk cId="2077064687" sldId="257"/>
        </pc:sldMkLst>
        <pc:spChg chg="mod">
          <ac:chgData name="Wells Ling, PhD" userId="20d17aaf-1abe-4c72-b11a-c280d1f41c39" providerId="ADAL" clId="{FA46FFA2-2C95-4E99-BD0C-C28640B5E966}" dt="2025-03-03T23:45:47.971" v="30" actId="27636"/>
          <ac:spMkLst>
            <pc:docMk/>
            <pc:sldMk cId="2077064687" sldId="257"/>
            <ac:spMk id="7" creationId="{3F175E58-3C9D-7B4F-5F05-741EACA78CB6}"/>
          </ac:spMkLst>
        </pc:spChg>
        <pc:spChg chg="mod">
          <ac:chgData name="Wells Ling, PhD" userId="20d17aaf-1abe-4c72-b11a-c280d1f41c39" providerId="ADAL" clId="{FA46FFA2-2C95-4E99-BD0C-C28640B5E966}" dt="2025-03-03T23:45:56.122" v="58" actId="20577"/>
          <ac:spMkLst>
            <pc:docMk/>
            <pc:sldMk cId="2077064687" sldId="257"/>
            <ac:spMk id="8" creationId="{B3534424-4125-54BF-8C03-0C887260BB33}"/>
          </ac:spMkLst>
        </pc:spChg>
      </pc:sldChg>
      <pc:sldChg chg="modSp mod">
        <pc:chgData name="Wells Ling, PhD" userId="20d17aaf-1abe-4c72-b11a-c280d1f41c39" providerId="ADAL" clId="{FA46FFA2-2C95-4E99-BD0C-C28640B5E966}" dt="2025-03-03T23:55:04.506" v="826" actId="27636"/>
        <pc:sldMkLst>
          <pc:docMk/>
          <pc:sldMk cId="955917417" sldId="306"/>
        </pc:sldMkLst>
        <pc:spChg chg="mod">
          <ac:chgData name="Wells Ling, PhD" userId="20d17aaf-1abe-4c72-b11a-c280d1f41c39" providerId="ADAL" clId="{FA46FFA2-2C95-4E99-BD0C-C28640B5E966}" dt="2025-03-03T23:55:04.506" v="826" actId="27636"/>
          <ac:spMkLst>
            <pc:docMk/>
            <pc:sldMk cId="955917417" sldId="306"/>
            <ac:spMk id="6" creationId="{EEA67CD8-BC77-FAF6-78D1-A10493AF149D}"/>
          </ac:spMkLst>
        </pc:spChg>
        <pc:spChg chg="mod">
          <ac:chgData name="Wells Ling, PhD" userId="20d17aaf-1abe-4c72-b11a-c280d1f41c39" providerId="ADAL" clId="{FA46FFA2-2C95-4E99-BD0C-C28640B5E966}" dt="2025-03-03T23:54:14.921" v="822" actId="108"/>
          <ac:spMkLst>
            <pc:docMk/>
            <pc:sldMk cId="955917417" sldId="306"/>
            <ac:spMk id="8" creationId="{22D974A3-1E5C-655F-BE22-566E112207DF}"/>
          </ac:spMkLst>
        </pc:spChg>
      </pc:sldChg>
      <pc:sldChg chg="modSp mod">
        <pc:chgData name="Wells Ling, PhD" userId="20d17aaf-1abe-4c72-b11a-c280d1f41c39" providerId="ADAL" clId="{FA46FFA2-2C95-4E99-BD0C-C28640B5E966}" dt="2025-03-03T23:56:09.538" v="850" actId="108"/>
        <pc:sldMkLst>
          <pc:docMk/>
          <pc:sldMk cId="2065755590" sldId="317"/>
        </pc:sldMkLst>
        <pc:spChg chg="mod">
          <ac:chgData name="Wells Ling, PhD" userId="20d17aaf-1abe-4c72-b11a-c280d1f41c39" providerId="ADAL" clId="{FA46FFA2-2C95-4E99-BD0C-C28640B5E966}" dt="2025-03-03T23:56:09.538" v="850" actId="108"/>
          <ac:spMkLst>
            <pc:docMk/>
            <pc:sldMk cId="2065755590" sldId="317"/>
            <ac:spMk id="12" creationId="{C054869D-D976-E5F5-A620-2D78DE6D7687}"/>
          </ac:spMkLst>
        </pc:spChg>
      </pc:sldChg>
      <pc:sldChg chg="modSp mod">
        <pc:chgData name="Wells Ling, PhD" userId="20d17aaf-1abe-4c72-b11a-c280d1f41c39" providerId="ADAL" clId="{FA46FFA2-2C95-4E99-BD0C-C28640B5E966}" dt="2025-03-03T23:55:26.365" v="833" actId="108"/>
        <pc:sldMkLst>
          <pc:docMk/>
          <pc:sldMk cId="963073014" sldId="318"/>
        </pc:sldMkLst>
        <pc:spChg chg="mod">
          <ac:chgData name="Wells Ling, PhD" userId="20d17aaf-1abe-4c72-b11a-c280d1f41c39" providerId="ADAL" clId="{FA46FFA2-2C95-4E99-BD0C-C28640B5E966}" dt="2025-03-03T23:55:26.365" v="833" actId="108"/>
          <ac:spMkLst>
            <pc:docMk/>
            <pc:sldMk cId="963073014" sldId="318"/>
            <ac:spMk id="12" creationId="{C054869D-D976-E5F5-A620-2D78DE6D7687}"/>
          </ac:spMkLst>
        </pc:spChg>
      </pc:sldChg>
      <pc:sldChg chg="del">
        <pc:chgData name="Wells Ling, PhD" userId="20d17aaf-1abe-4c72-b11a-c280d1f41c39" providerId="ADAL" clId="{FA46FFA2-2C95-4E99-BD0C-C28640B5E966}" dt="2025-03-03T23:45:20.681" v="0" actId="2696"/>
        <pc:sldMkLst>
          <pc:docMk/>
          <pc:sldMk cId="2103940744" sldId="327"/>
        </pc:sldMkLst>
      </pc:sldChg>
      <pc:sldChg chg="modSp mod">
        <pc:chgData name="Wells Ling, PhD" userId="20d17aaf-1abe-4c72-b11a-c280d1f41c39" providerId="ADAL" clId="{FA46FFA2-2C95-4E99-BD0C-C28640B5E966}" dt="2025-03-03T23:55:29.719" v="835" actId="27636"/>
        <pc:sldMkLst>
          <pc:docMk/>
          <pc:sldMk cId="2272187490" sldId="329"/>
        </pc:sldMkLst>
        <pc:spChg chg="mod">
          <ac:chgData name="Wells Ling, PhD" userId="20d17aaf-1abe-4c72-b11a-c280d1f41c39" providerId="ADAL" clId="{FA46FFA2-2C95-4E99-BD0C-C28640B5E966}" dt="2025-03-03T23:55:29.719" v="835" actId="27636"/>
          <ac:spMkLst>
            <pc:docMk/>
            <pc:sldMk cId="2272187490" sldId="329"/>
            <ac:spMk id="12" creationId="{516886C6-D5AE-F85A-4CFE-30A3EC28C2B4}"/>
          </ac:spMkLst>
        </pc:spChg>
      </pc:sldChg>
      <pc:sldChg chg="modSp mod">
        <pc:chgData name="Wells Ling, PhD" userId="20d17aaf-1abe-4c72-b11a-c280d1f41c39" providerId="ADAL" clId="{FA46FFA2-2C95-4E99-BD0C-C28640B5E966}" dt="2025-03-03T23:55:13.708" v="829" actId="108"/>
        <pc:sldMkLst>
          <pc:docMk/>
          <pc:sldMk cId="3621312702" sldId="330"/>
        </pc:sldMkLst>
        <pc:spChg chg="mod">
          <ac:chgData name="Wells Ling, PhD" userId="20d17aaf-1abe-4c72-b11a-c280d1f41c39" providerId="ADAL" clId="{FA46FFA2-2C95-4E99-BD0C-C28640B5E966}" dt="2025-03-03T23:55:13.708" v="829" actId="108"/>
          <ac:spMkLst>
            <pc:docMk/>
            <pc:sldMk cId="3621312702" sldId="330"/>
            <ac:spMk id="12" creationId="{A3C9391B-B88D-734A-23EE-928943CFD721}"/>
          </ac:spMkLst>
        </pc:spChg>
      </pc:sldChg>
      <pc:sldChg chg="modSp mod">
        <pc:chgData name="Wells Ling, PhD" userId="20d17aaf-1abe-4c72-b11a-c280d1f41c39" providerId="ADAL" clId="{FA46FFA2-2C95-4E99-BD0C-C28640B5E966}" dt="2025-03-03T23:55:58.128" v="844" actId="108"/>
        <pc:sldMkLst>
          <pc:docMk/>
          <pc:sldMk cId="2160641028" sldId="331"/>
        </pc:sldMkLst>
        <pc:spChg chg="mod">
          <ac:chgData name="Wells Ling, PhD" userId="20d17aaf-1abe-4c72-b11a-c280d1f41c39" providerId="ADAL" clId="{FA46FFA2-2C95-4E99-BD0C-C28640B5E966}" dt="2025-03-03T23:55:58.128" v="844" actId="108"/>
          <ac:spMkLst>
            <pc:docMk/>
            <pc:sldMk cId="2160641028" sldId="331"/>
            <ac:spMk id="12" creationId="{75723A13-5EE7-B7FC-F27E-DFABD4E481AD}"/>
          </ac:spMkLst>
        </pc:spChg>
      </pc:sldChg>
      <pc:sldChg chg="modSp mod">
        <pc:chgData name="Wells Ling, PhD" userId="20d17aaf-1abe-4c72-b11a-c280d1f41c39" providerId="ADAL" clId="{FA46FFA2-2C95-4E99-BD0C-C28640B5E966}" dt="2025-03-03T23:56:03.221" v="847"/>
        <pc:sldMkLst>
          <pc:docMk/>
          <pc:sldMk cId="616194097" sldId="332"/>
        </pc:sldMkLst>
        <pc:spChg chg="mod">
          <ac:chgData name="Wells Ling, PhD" userId="20d17aaf-1abe-4c72-b11a-c280d1f41c39" providerId="ADAL" clId="{FA46FFA2-2C95-4E99-BD0C-C28640B5E966}" dt="2025-03-03T23:56:03.221" v="847"/>
          <ac:spMkLst>
            <pc:docMk/>
            <pc:sldMk cId="616194097" sldId="332"/>
            <ac:spMk id="12" creationId="{0B9AEB4B-60A6-84EE-5D7E-8ED265AB84BA}"/>
          </ac:spMkLst>
        </pc:spChg>
      </pc:sldChg>
      <pc:sldChg chg="modSp mod">
        <pc:chgData name="Wells Ling, PhD" userId="20d17aaf-1abe-4c72-b11a-c280d1f41c39" providerId="ADAL" clId="{FA46FFA2-2C95-4E99-BD0C-C28640B5E966}" dt="2025-03-03T23:56:01.552" v="846" actId="27636"/>
        <pc:sldMkLst>
          <pc:docMk/>
          <pc:sldMk cId="2440360053" sldId="333"/>
        </pc:sldMkLst>
        <pc:spChg chg="mod">
          <ac:chgData name="Wells Ling, PhD" userId="20d17aaf-1abe-4c72-b11a-c280d1f41c39" providerId="ADAL" clId="{FA46FFA2-2C95-4E99-BD0C-C28640B5E966}" dt="2025-03-03T23:56:01.552" v="846" actId="27636"/>
          <ac:spMkLst>
            <pc:docMk/>
            <pc:sldMk cId="2440360053" sldId="333"/>
            <ac:spMk id="12" creationId="{2C89AA87-3075-7217-0B22-60D101971115}"/>
          </ac:spMkLst>
        </pc:spChg>
      </pc:sldChg>
      <pc:sldChg chg="del">
        <pc:chgData name="Wells Ling, PhD" userId="20d17aaf-1abe-4c72-b11a-c280d1f41c39" providerId="ADAL" clId="{FA46FFA2-2C95-4E99-BD0C-C28640B5E966}" dt="2025-03-03T23:45:25.753" v="2" actId="47"/>
        <pc:sldMkLst>
          <pc:docMk/>
          <pc:sldMk cId="2353631215" sldId="337"/>
        </pc:sldMkLst>
      </pc:sldChg>
      <pc:sldChg chg="del">
        <pc:chgData name="Wells Ling, PhD" userId="20d17aaf-1abe-4c72-b11a-c280d1f41c39" providerId="ADAL" clId="{FA46FFA2-2C95-4E99-BD0C-C28640B5E966}" dt="2025-03-03T23:45:23.949" v="1" actId="47"/>
        <pc:sldMkLst>
          <pc:docMk/>
          <pc:sldMk cId="2229111216" sldId="338"/>
        </pc:sldMkLst>
      </pc:sldChg>
    </pc:docChg>
  </pc:docChgLst>
  <pc:docChgLst>
    <pc:chgData name="Wells Ling, PhD" userId="20d17aaf-1abe-4c72-b11a-c280d1f41c39" providerId="ADAL" clId="{328E6BD7-6083-4FB5-B01E-284F6F6D9294}"/>
    <pc:docChg chg="modSld">
      <pc:chgData name="Wells Ling, PhD" userId="20d17aaf-1abe-4c72-b11a-c280d1f41c39" providerId="ADAL" clId="{328E6BD7-6083-4FB5-B01E-284F6F6D9294}" dt="2025-04-17T17:16:00.461" v="1" actId="20577"/>
      <pc:docMkLst>
        <pc:docMk/>
      </pc:docMkLst>
      <pc:sldChg chg="modNotesTx">
        <pc:chgData name="Wells Ling, PhD" userId="20d17aaf-1abe-4c72-b11a-c280d1f41c39" providerId="ADAL" clId="{328E6BD7-6083-4FB5-B01E-284F6F6D9294}" dt="2025-04-17T17:16:00.461" v="1" actId="20577"/>
        <pc:sldMkLst>
          <pc:docMk/>
          <pc:sldMk cId="963073014" sldId="31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ihec.sharepoint.com/sites/ResearchTeam/Shared%20Documents/AIHEC%20AIMS/AIMS%20Redesign/All%20TCU%20AIMS%20Survey/All-TCU%20AIMS%20Redesign%20Survey_Results%20and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ihec.sharepoint.com/sites/ResearchTeam/Shared%20Documents/AIHEC%20AIMS/AIMS%20Redesign/All%20TCU%20AIMS%20Survey/All-TCU%20AIMS%20Redesign%20Survey_Results%20and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ihec.sharepoint.com/sites/ResearchTeam/Shared%20Documents/AIHEC%20AIMS/AIMS%20Redesign/All%20TCU%20AIMS%20Survey/All-TCU%20AIMS%20Redesign%20Survey_Results%20and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ihec.sharepoint.com/sites/ResearchTeam/Shared%20Documents/AIHEC%20AIMS/AIMS%20Redesign/All%20TCU%20AIMS%20Survey/All-TCU%20AIMS%20Redesign%20Survey_Results%20and%20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Non-Federally Recognized Indigenous Students</a:t>
            </a:r>
            <a:r>
              <a:rPr lang="en-US" sz="1200" baseline="0"/>
              <a:t> at Institution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'All-TCU AIMS Redesign Survey_No'!$T$25:$T$27</c:f>
              <c:strCache>
                <c:ptCount val="3"/>
                <c:pt idx="0">
                  <c:v>Yes, Currently</c:v>
                </c:pt>
                <c:pt idx="1">
                  <c:v>Yes, previously (but none currently enrolled)</c:v>
                </c:pt>
                <c:pt idx="2">
                  <c:v>No/Unsure</c:v>
                </c:pt>
              </c:strCache>
            </c:strRef>
          </c:cat>
          <c:val>
            <c:numRef>
              <c:f>'All-TCU AIMS Redesign Survey_No'!$U$25:$U$27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D-44B9-8E61-30A2EA53B6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372948192"/>
        <c:axId val="1372948672"/>
      </c:barChart>
      <c:catAx>
        <c:axId val="137294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948672"/>
        <c:crosses val="autoZero"/>
        <c:auto val="1"/>
        <c:lblAlgn val="ctr"/>
        <c:lblOffset val="100"/>
        <c:noMultiLvlLbl val="0"/>
      </c:catAx>
      <c:valAx>
        <c:axId val="13729486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</a:t>
                </a:r>
                <a:r>
                  <a:rPr lang="en-US" baseline="0"/>
                  <a:t> Institutions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94819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Ability to Identify Non-Federally Recognized Indigenous Students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'All-TCU AIMS Redesign Survey_No'!$V$25:$V$27</c:f>
              <c:strCache>
                <c:ptCount val="3"/>
                <c:pt idx="0">
                  <c:v>Yes</c:v>
                </c:pt>
                <c:pt idx="1">
                  <c:v>No, but capable with further development</c:v>
                </c:pt>
                <c:pt idx="2">
                  <c:v>No</c:v>
                </c:pt>
              </c:strCache>
            </c:strRef>
          </c:cat>
          <c:val>
            <c:numRef>
              <c:f>'All-TCU AIMS Redesign Survey_No'!$W$25:$W$27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5-48BA-9D64-17E3314103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372948192"/>
        <c:axId val="1372948672"/>
      </c:barChart>
      <c:catAx>
        <c:axId val="137294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948672"/>
        <c:crosses val="autoZero"/>
        <c:auto val="1"/>
        <c:lblAlgn val="ctr"/>
        <c:lblOffset val="100"/>
        <c:noMultiLvlLbl val="0"/>
      </c:catAx>
      <c:valAx>
        <c:axId val="13729486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</a:t>
                </a:r>
                <a:r>
                  <a:rPr lang="en-US" baseline="0"/>
                  <a:t> Institutions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94819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Students Belonging to a Non-Federally Recognized Tribe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'All-TCU AIMS Redesign Survey_No'!$AA$25:$AA$31</c:f>
              <c:strCache>
                <c:ptCount val="7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60+</c:v>
                </c:pt>
              </c:strCache>
            </c:strRef>
          </c:cat>
          <c:val>
            <c:numRef>
              <c:f>'All-TCU AIMS Redesign Survey_No'!$AB$25:$AB$31</c:f>
              <c:numCache>
                <c:formatCode>General</c:formatCode>
                <c:ptCount val="7"/>
                <c:pt idx="0">
                  <c:v>13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89-4969-B2D3-BCD38963ED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222015"/>
        <c:axId val="788222495"/>
      </c:barChart>
      <c:catAx>
        <c:axId val="7882220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</a:t>
                </a:r>
                <a:r>
                  <a:rPr lang="en-US" baseline="0"/>
                  <a:t> Student Population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222495"/>
        <c:crosses val="autoZero"/>
        <c:auto val="1"/>
        <c:lblAlgn val="ctr"/>
        <c:lblOffset val="100"/>
        <c:noMultiLvlLbl val="0"/>
      </c:catAx>
      <c:valAx>
        <c:axId val="78822249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Instituutions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222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How Useful</a:t>
            </a:r>
            <a:r>
              <a:rPr lang="en-US" sz="1200" baseline="0"/>
              <a:t> Would it be to Know the Proportion of Indigenous Students who Belong to a Non-Federally Recognized Tribe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'All-TCU AIMS Redesign Survey_No'!$AD$25:$AD$29</c:f>
              <c:strCache>
                <c:ptCount val="5"/>
                <c:pt idx="0">
                  <c:v>Not at all useful</c:v>
                </c:pt>
                <c:pt idx="1">
                  <c:v>Slightly useful</c:v>
                </c:pt>
                <c:pt idx="2">
                  <c:v>Moderately useful</c:v>
                </c:pt>
                <c:pt idx="3">
                  <c:v>Very useful</c:v>
                </c:pt>
                <c:pt idx="4">
                  <c:v>Extremely useful</c:v>
                </c:pt>
              </c:strCache>
            </c:strRef>
          </c:cat>
          <c:val>
            <c:numRef>
              <c:f>'All-TCU AIMS Redesign Survey_No'!$AE$25:$AE$29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F-44C8-A735-D7BD1DB5B8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8994719"/>
        <c:axId val="778997599"/>
      </c:barChart>
      <c:catAx>
        <c:axId val="778994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997599"/>
        <c:crosses val="autoZero"/>
        <c:auto val="1"/>
        <c:lblAlgn val="ctr"/>
        <c:lblOffset val="100"/>
        <c:noMultiLvlLbl val="0"/>
      </c:catAx>
      <c:valAx>
        <c:axId val="778997599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</a:t>
                </a:r>
                <a:r>
                  <a:rPr lang="en-US" baseline="0"/>
                  <a:t> of Institutions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99471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1495-AC70-4A66-8EA6-820E7429E48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1A72-BBB3-4A7D-9F29-248C66A0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D1A72-BBB3-4A7D-9F29-248C66A09C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4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D1220-B012-222B-7BDA-54D4CF9AC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E4C5E7-4B12-38D0-3A46-4764D0D0A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9F814-C8FF-61CD-2123-02C68D2EC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73406-438F-319A-4216-F7082848D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22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u="none" dirty="0"/>
              <a:t>Remove major variable</a:t>
            </a:r>
          </a:p>
          <a:p>
            <a:pPr marL="0" indent="0">
              <a:buFontTx/>
              <a:buNone/>
            </a:pPr>
            <a:r>
              <a:rPr lang="en-US" b="1" u="none" dirty="0"/>
              <a:t>Want to collect</a:t>
            </a:r>
          </a:p>
          <a:p>
            <a:pPr marL="171450" indent="-171450">
              <a:buFontTx/>
              <a:buChar char="-"/>
            </a:pPr>
            <a:r>
              <a:rPr lang="en-US" b="1" u="none" dirty="0"/>
              <a:t>Credits Attempted/Credits Earned</a:t>
            </a:r>
          </a:p>
          <a:p>
            <a:pPr marL="171450" indent="-171450">
              <a:buFontTx/>
              <a:buChar char="-"/>
            </a:pPr>
            <a:r>
              <a:rPr lang="en-US" b="1" u="none" dirty="0"/>
              <a:t>Ask if former dual-enrolled/dual-credit on first time student tab</a:t>
            </a:r>
          </a:p>
          <a:p>
            <a:pPr marL="171450" indent="-171450">
              <a:buFontTx/>
              <a:buChar char="-"/>
            </a:pPr>
            <a:r>
              <a:rPr lang="en-US" b="1" u="none" dirty="0"/>
              <a:t>Also ask if there were a dual-enrolled/</a:t>
            </a:r>
            <a:r>
              <a:rPr lang="en-US" b="1" u="none"/>
              <a:t>dual-credit at </a:t>
            </a:r>
            <a:r>
              <a:rPr lang="en-US" b="1" u="none" dirty="0"/>
              <a:t>that institution</a:t>
            </a:r>
          </a:p>
          <a:p>
            <a:pPr marL="171450" indent="-171450">
              <a:buFontTx/>
              <a:buChar char="-"/>
            </a:pPr>
            <a:endParaRPr lang="en-US" b="1" u="none" dirty="0"/>
          </a:p>
          <a:p>
            <a:pPr marL="0" indent="0">
              <a:buFontTx/>
              <a:buNone/>
            </a:pPr>
            <a:r>
              <a:rPr lang="en-US" b="1" u="none" dirty="0"/>
              <a:t>Follow up on matriculation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78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002CF-6D1C-EB7B-592E-E9265FDE7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AF5ECB-E898-A0B6-E733-7B9707183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D3DE7E-419D-5AEC-2BB3-9C7445B73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98C96-5482-3FC0-FC22-9485E277B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35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465B4-6F21-13A6-3240-4943F4BB5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26337-782C-CDC7-ED8D-0CB473162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3AF6D8-1595-2F3C-4DE3-A3795D39C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81E50-1408-4001-6404-644669DEA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66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E6461-13E1-E83C-2C45-0FA552808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56EEA1-B74F-DC6A-8C9C-02E9D8EB6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26D2BB-EEEC-427A-31D0-A78A82216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9C0DC-9170-EB18-2915-9BE80EE6C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00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3B201-4CA4-A3A5-8883-8ADC4D28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D20CDE-48B0-744F-DDE5-15D9C939A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0FDE2-C511-A956-D3D2-04805E524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DA72A-455A-06B1-0409-FDA151AE1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399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0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7610-4C9D-3EB4-4B98-E07D33C6F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A4A3C-A6F5-2C72-E051-CD878C1B1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5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C6AA-FD8F-2D6E-8734-D7002F14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EEE4C-D759-AD8A-4C3C-1BD3A08C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81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94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2223A-95DC-12C1-C160-3A2069356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59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D0E9D-1156-88F7-828C-E837CB64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59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35FF-B4EB-1A0F-E5D9-81770D58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9A1E-FB2C-80E7-5F22-B328D6A2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2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5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972B-4AFE-F574-8967-5C0E8219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21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C321F-F1E2-9C2D-2482-6E248758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255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31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E84B-3B69-B62D-3745-078E03A6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D16BA-E450-B3AA-38DB-5965FD1F1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D34EA-5721-9F87-E935-075704D1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4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4FB2-22FE-2A7C-2B6C-090E77AC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0C08-072E-5774-7FF6-4F1D9523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518F-126E-A90A-15F7-0389731B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15776-B2AF-F8A1-18D4-3E8274C77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170D6-099D-CDB7-A893-DD2C5219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6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37C6-2336-C0AF-C70D-D9F751CF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8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7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2714-AF0E-F880-CA06-133EEC20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CD99-0E9C-C9BD-2554-16315558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2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36247-6D99-240D-73A0-50CD8E760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2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39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5A07-28F0-6EA1-070E-6B6C924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8FCE9-A89A-4775-6499-75DD88D5E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55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5A4BC-5B64-AD71-F14D-844AECDC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85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7000" t="4000" r="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B1F6A-30BA-B73D-AEB4-EE89F4FF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F901-3562-EFF7-2038-263B86DB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FE67E-E0A6-97DA-DCAB-EB5D6B496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6190-E460-465D-B4C4-3F05B1F3126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A066-9DD7-9866-0440-204FA4FCF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2F93-360A-5C9F-41EF-629BFE89C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38CB-8CAA-4DA4-A717-7BF842C6CB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88D14-44F8-AD12-946A-7776CD1EF8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51"/>
            <a:ext cx="12192000" cy="12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 Black" panose="020B09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961-1D26-33F7-6294-3F06D6492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1" y="921328"/>
            <a:ext cx="10718799" cy="2387600"/>
          </a:xfrm>
        </p:spPr>
        <p:txBody>
          <a:bodyPr/>
          <a:lstStyle/>
          <a:p>
            <a:r>
              <a:rPr lang="en-US" u="sng" dirty="0"/>
              <a:t>AIMS Redesign Subcommittee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F2D72-C2C7-CA98-D4DB-E9E980715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893" y="3539547"/>
            <a:ext cx="6788726" cy="1655762"/>
          </a:xfrm>
        </p:spPr>
        <p:txBody>
          <a:bodyPr/>
          <a:lstStyle/>
          <a:p>
            <a:r>
              <a:rPr lang="en-US" dirty="0"/>
              <a:t>March 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  <a:p>
            <a:r>
              <a:rPr lang="en-US" dirty="0"/>
              <a:t>Full-Committee Meeting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40C51791-E9B5-1C0D-F892-49AD2E66E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72428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7190" y="423818"/>
            <a:ext cx="8588283" cy="48187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Next Steps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NFL Competition Committee Format?:</a:t>
            </a:r>
          </a:p>
          <a:p>
            <a:pPr lvl="1">
              <a:spcBef>
                <a:spcPts val="1200"/>
              </a:spcBef>
            </a:pPr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Meets once a year following the Super Bowl to discuss issues that occurred during the previous year that need to be addressed.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rgbClr val="111111"/>
                </a:solidFill>
                <a:latin typeface="-apple-system"/>
              </a:rPr>
              <a:t>Have an AIMS Committee meet once a year in between collection cycles to address any issues from the past cycle.</a:t>
            </a:r>
          </a:p>
          <a:p>
            <a:pPr lvl="1">
              <a:spcBef>
                <a:spcPts val="1200"/>
              </a:spcBef>
            </a:pPr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W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ill reach out during IRC meeting to gauge interest</a:t>
            </a:r>
            <a:endParaRPr lang="en-US" sz="2000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99887" cy="329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Non-Fed Recognized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6575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23C3CE-090F-39D2-E683-1599DF8B0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893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3D88B0"/>
                </a:solidFill>
              </a:rPr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224292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175E58-3C9D-7B4F-5F05-741EACA78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529" y="296563"/>
            <a:ext cx="3974430" cy="5075538"/>
          </a:xfrm>
        </p:spPr>
        <p:txBody>
          <a:bodyPr anchor="ctr">
            <a:normAutofit lnSpcReduction="10000"/>
          </a:bodyPr>
          <a:lstStyle/>
          <a:p>
            <a:pPr marL="0" indent="0" algn="r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534424-4125-54BF-8C03-0C887260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516" y="296563"/>
            <a:ext cx="4287982" cy="5075537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March Recap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Dual-Enrolled/Dual-Credit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Non-Federally Recognized Students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Going forward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DF00C1-B663-A177-F866-CE558091672D}"/>
              </a:ext>
            </a:extLst>
          </p:cNvPr>
          <p:cNvSpPr/>
          <p:nvPr/>
        </p:nvSpPr>
        <p:spPr>
          <a:xfrm>
            <a:off x="5009271" y="1059872"/>
            <a:ext cx="1043709" cy="3678383"/>
          </a:xfrm>
          <a:prstGeom prst="leftBrace">
            <a:avLst>
              <a:gd name="adj1" fmla="val 33997"/>
              <a:gd name="adj2" fmla="val 50000"/>
            </a:avLst>
          </a:prstGeom>
          <a:ln w="127000"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461240F6-A655-2B70-31D9-A711C076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770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609599"/>
            <a:ext cx="7848600" cy="4922521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u="sng" dirty="0"/>
              <a:t>March Meeting Recap</a:t>
            </a:r>
          </a:p>
          <a:p>
            <a:pPr marL="346075" indent="-346075">
              <a:spcAft>
                <a:spcPts val="600"/>
              </a:spcAft>
            </a:pPr>
            <a:r>
              <a:rPr lang="en-US" sz="2000" dirty="0"/>
              <a:t>Tribal Affiliation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sz="1600" dirty="0"/>
              <a:t>Will add four additional Non-AI/AN Options:</a:t>
            </a:r>
          </a:p>
          <a:p>
            <a:pPr marL="1260475" lvl="2" indent="-346075">
              <a:spcAft>
                <a:spcPts val="600"/>
              </a:spcAft>
            </a:pPr>
            <a:r>
              <a:rPr lang="en-US" sz="1600" dirty="0"/>
              <a:t>State Recognized Tribes</a:t>
            </a:r>
          </a:p>
          <a:p>
            <a:pPr marL="1260475" lvl="2" indent="-346075">
              <a:spcAft>
                <a:spcPts val="600"/>
              </a:spcAft>
            </a:pPr>
            <a:r>
              <a:rPr lang="en-US" sz="1600" dirty="0"/>
              <a:t>Native Not Enrolled</a:t>
            </a:r>
          </a:p>
          <a:p>
            <a:pPr marL="1260475" lvl="2" indent="-346075">
              <a:spcAft>
                <a:spcPts val="600"/>
              </a:spcAft>
            </a:pPr>
            <a:r>
              <a:rPr lang="en-US" sz="1600" dirty="0"/>
              <a:t>First Nations/Indigenous People of Canada</a:t>
            </a:r>
          </a:p>
          <a:p>
            <a:pPr marL="1260475" lvl="2" indent="-346075">
              <a:spcAft>
                <a:spcPts val="600"/>
              </a:spcAft>
            </a:pPr>
            <a:r>
              <a:rPr lang="en-US" sz="1600" dirty="0"/>
              <a:t>Other Indigenous Tribe (Non-US/Non-Canadian)</a:t>
            </a:r>
          </a:p>
          <a:p>
            <a:pPr marL="798513" lvl="2" indent="-346075">
              <a:spcAft>
                <a:spcPts val="600"/>
              </a:spcAft>
            </a:pPr>
            <a:r>
              <a:rPr lang="en-US" sz="1600" dirty="0"/>
              <a:t>AI/AN going forward will now also include “First Descendants of Enrolled Members</a:t>
            </a:r>
            <a:r>
              <a:rPr lang="en-US" sz="1500" dirty="0"/>
              <a:t>”</a:t>
            </a:r>
          </a:p>
          <a:p>
            <a:pPr marL="346075" indent="-346075">
              <a:spcAft>
                <a:spcPts val="600"/>
              </a:spcAft>
            </a:pPr>
            <a:r>
              <a:rPr lang="en-US" sz="2000" dirty="0"/>
              <a:t>Course Auditors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sz="1600" dirty="0"/>
              <a:t>Add row for “Students Exclusively Auditing Courses” to Student Activities Tab</a:t>
            </a:r>
          </a:p>
          <a:p>
            <a:pPr marL="346075" indent="-346075">
              <a:spcAft>
                <a:spcPts val="600"/>
              </a:spcAft>
            </a:pPr>
            <a:r>
              <a:rPr lang="en-US" sz="2000" dirty="0"/>
              <a:t>Graduate Students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sz="1600" dirty="0"/>
              <a:t>Separate tab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sz="1600" dirty="0"/>
              <a:t>Will collect most of the same demographics as First Time Students plus</a:t>
            </a:r>
          </a:p>
          <a:p>
            <a:pPr marL="1260475" lvl="2" indent="-346075">
              <a:spcAft>
                <a:spcPts val="600"/>
              </a:spcAft>
            </a:pPr>
            <a:r>
              <a:rPr lang="en-US" sz="1600" dirty="0"/>
              <a:t>Retention/Graduation/Persistence</a:t>
            </a:r>
          </a:p>
          <a:p>
            <a:pPr marL="1260475" lvl="2" indent="-346075">
              <a:spcAft>
                <a:spcPts val="600"/>
              </a:spcAft>
            </a:pPr>
            <a:r>
              <a:rPr lang="en-US" sz="1600" dirty="0"/>
              <a:t>Financial Aid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020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Non-Fed Recognized</a:t>
            </a: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F4E2321A-0185-5B0D-30ED-F804ADB86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95591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561FB-5EA4-7FF6-8270-9AD70D855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72CF06-2CDA-C533-92BE-F28A319DDBD4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A9A929-EE15-5FB2-DE4F-482D8A36B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535200"/>
            <a:ext cx="5249081" cy="470181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b="1" u="sng" dirty="0"/>
              <a:t>All TCU AIMS Survey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20</a:t>
            </a:r>
            <a:r>
              <a:rPr lang="en-US" sz="2400" dirty="0"/>
              <a:t> TCUS Responded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Responded to Items Related to: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Academic Year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First Time Student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Dual-Enrolled/Dual-Credit Students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Non-Federally Recognized Indigenous Students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Graduate Students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Transfer Students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IRB</a:t>
            </a:r>
          </a:p>
          <a:p>
            <a:pPr lvl="1">
              <a:spcBef>
                <a:spcPts val="1200"/>
              </a:spcBef>
            </a:pPr>
            <a:endParaRPr lang="en-US" sz="1200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C9391B-B88D-734A-23EE-928943CFD721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Non-Fed 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E47E6932-0924-59C5-6391-7CCC8535E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pic>
        <p:nvPicPr>
          <p:cNvPr id="1026" name="Picture 2" descr="Thumbnail Image professional survey results for work presentation less busy less literal">
            <a:extLst>
              <a:ext uri="{FF2B5EF4-FFF2-40B4-BE49-F238E27FC236}">
                <a16:creationId xmlns:a16="http://schemas.microsoft.com/office/drawing/2014/main" id="{0D02C45F-13F1-7DE3-9031-FF352CC5F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1" t="71212" r="2222" b="4697"/>
          <a:stretch/>
        </p:blipFill>
        <p:spPr bwMode="auto">
          <a:xfrm>
            <a:off x="8562109" y="1982008"/>
            <a:ext cx="3362958" cy="247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31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6447863" cy="867854"/>
          </a:xfrm>
        </p:spPr>
        <p:txBody>
          <a:bodyPr numCol="1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u="sng" dirty="0"/>
              <a:t>Dual-Enrolled/Dual-Credit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Non-Fed 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31AB8E9-7A7A-32C7-66C0-3291B47CC95E}"/>
              </a:ext>
            </a:extLst>
          </p:cNvPr>
          <p:cNvSpPr txBox="1">
            <a:spLocks/>
          </p:cNvSpPr>
          <p:nvPr/>
        </p:nvSpPr>
        <p:spPr>
          <a:xfrm>
            <a:off x="6845967" y="1794164"/>
            <a:ext cx="5109411" cy="383893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Variables Difficult to Collect Based on AIMS Survey:</a:t>
            </a:r>
          </a:p>
          <a:p>
            <a:r>
              <a:rPr lang="en-US" sz="2300" dirty="0"/>
              <a:t>Major x6</a:t>
            </a:r>
          </a:p>
          <a:p>
            <a:r>
              <a:rPr lang="en-US" sz="2300" dirty="0"/>
              <a:t>First Generation Status x4</a:t>
            </a:r>
          </a:p>
          <a:p>
            <a:r>
              <a:rPr lang="en-US" sz="2300" dirty="0"/>
              <a:t>Matriculation Rate x4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0A35941-6815-C784-CD17-442583F53A45}"/>
              </a:ext>
            </a:extLst>
          </p:cNvPr>
          <p:cNvSpPr txBox="1">
            <a:spLocks/>
          </p:cNvSpPr>
          <p:nvPr/>
        </p:nvSpPr>
        <p:spPr>
          <a:xfrm>
            <a:off x="3105210" y="1794164"/>
            <a:ext cx="3584348" cy="368653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Previous Discussion: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Name/State of HS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Age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Degree Seeking Status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Matriculation Rate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First Generation Status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Declared Major</a:t>
            </a:r>
            <a:endParaRPr lang="en-US" sz="2000" dirty="0"/>
          </a:p>
          <a:p>
            <a:pPr lvl="2"/>
            <a:endParaRPr lang="en-US" sz="1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930C2D-26F2-A4B9-D309-EAF6A7A34732}"/>
              </a:ext>
            </a:extLst>
          </p:cNvPr>
          <p:cNvCxnSpPr>
            <a:cxnSpLocks/>
          </p:cNvCxnSpPr>
          <p:nvPr/>
        </p:nvCxnSpPr>
        <p:spPr>
          <a:xfrm>
            <a:off x="6689558" y="1756064"/>
            <a:ext cx="0" cy="3686220"/>
          </a:xfrm>
          <a:prstGeom prst="line">
            <a:avLst/>
          </a:prstGeom>
          <a:ln w="28575">
            <a:solidFill>
              <a:srgbClr val="D3A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6D3ECE8-3354-BE1A-4593-9D0802CFC8EE}"/>
              </a:ext>
            </a:extLst>
          </p:cNvPr>
          <p:cNvSpPr txBox="1">
            <a:spLocks/>
          </p:cNvSpPr>
          <p:nvPr/>
        </p:nvSpPr>
        <p:spPr>
          <a:xfrm>
            <a:off x="3183414" y="1089550"/>
            <a:ext cx="8506355" cy="9543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dirty="0"/>
              <a:t>Variables for a separate dual-enrolled/dual-credit tab.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307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80E1D-4E6B-CA3B-53A3-1EA556A6A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7CCCA0-2A6C-F6AB-09FD-CAAA4FEFAD9F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4F680B-905B-D5A7-6C34-FBA86D9D1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6447863" cy="867854"/>
          </a:xfrm>
        </p:spPr>
        <p:txBody>
          <a:bodyPr numCol="1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u="sng" dirty="0"/>
              <a:t>Dual-Enrolled/Dual-Credit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16886C6-D5AE-F85A-4CFE-30A3EC28C2B4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Non-Fed 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3FB87A1B-04A4-C78C-96AA-F4F9C8F8B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182F04D-DEB0-7409-DA98-B720A97BA0C9}"/>
              </a:ext>
            </a:extLst>
          </p:cNvPr>
          <p:cNvSpPr txBox="1">
            <a:spLocks/>
          </p:cNvSpPr>
          <p:nvPr/>
        </p:nvSpPr>
        <p:spPr>
          <a:xfrm>
            <a:off x="6845967" y="1794164"/>
            <a:ext cx="5109411" cy="3648120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Variables Suggested in AIMS Survey:</a:t>
            </a:r>
          </a:p>
          <a:p>
            <a:r>
              <a:rPr lang="en-US" sz="2300" dirty="0"/>
              <a:t>Post HS Plans </a:t>
            </a:r>
            <a:r>
              <a:rPr lang="en-US" sz="2000" dirty="0"/>
              <a:t>(e.g., employment, further education at TCU or otherwise, etc.)</a:t>
            </a:r>
          </a:p>
          <a:p>
            <a:r>
              <a:rPr lang="en-US" sz="2300" dirty="0"/>
              <a:t>Year in HS</a:t>
            </a:r>
          </a:p>
          <a:p>
            <a:r>
              <a:rPr lang="en-US" sz="2300" dirty="0"/>
              <a:t>HS GPA</a:t>
            </a:r>
          </a:p>
          <a:p>
            <a:r>
              <a:rPr lang="en-US" sz="2300" dirty="0"/>
              <a:t>Dual-Enrolled/Dual-Credit Credits Earned</a:t>
            </a:r>
          </a:p>
          <a:p>
            <a:r>
              <a:rPr lang="en-US" sz="2300" dirty="0"/>
              <a:t>Course Completion Rates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81AF741-9F07-4B63-1308-81DFA4555A4B}"/>
              </a:ext>
            </a:extLst>
          </p:cNvPr>
          <p:cNvSpPr txBox="1">
            <a:spLocks/>
          </p:cNvSpPr>
          <p:nvPr/>
        </p:nvSpPr>
        <p:spPr>
          <a:xfrm>
            <a:off x="3105210" y="1794164"/>
            <a:ext cx="3584348" cy="368653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Previous Discussion: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Name/State of HS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Age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Degree Seeking Status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Matriculation Rate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First Generation Status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Declared Major</a:t>
            </a:r>
            <a:endParaRPr lang="en-US" sz="2000" dirty="0"/>
          </a:p>
          <a:p>
            <a:pPr lvl="2"/>
            <a:endParaRPr lang="en-US" sz="1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6B2833-8E86-AFBB-CA09-B55CF6B8928F}"/>
              </a:ext>
            </a:extLst>
          </p:cNvPr>
          <p:cNvCxnSpPr>
            <a:cxnSpLocks/>
          </p:cNvCxnSpPr>
          <p:nvPr/>
        </p:nvCxnSpPr>
        <p:spPr>
          <a:xfrm>
            <a:off x="6689558" y="1756064"/>
            <a:ext cx="0" cy="3686220"/>
          </a:xfrm>
          <a:prstGeom prst="line">
            <a:avLst/>
          </a:prstGeom>
          <a:ln w="28575">
            <a:solidFill>
              <a:srgbClr val="D3A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1FFBCF4-91EB-1887-530C-C584536DBE26}"/>
              </a:ext>
            </a:extLst>
          </p:cNvPr>
          <p:cNvSpPr txBox="1">
            <a:spLocks/>
          </p:cNvSpPr>
          <p:nvPr/>
        </p:nvSpPr>
        <p:spPr>
          <a:xfrm>
            <a:off x="3183414" y="1089550"/>
            <a:ext cx="8506355" cy="95430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dirty="0"/>
              <a:t>Variables for a separate dual-enrolled/dual-credit tab.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218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9CBB1-C551-735C-A882-3BB4C2EFE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F7B505-28A1-8A03-7424-6D68ABD871A3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D46CC3-3D9F-C81B-94F9-D656B31B9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8584559" cy="867854"/>
          </a:xfrm>
        </p:spPr>
        <p:txBody>
          <a:bodyPr numCol="1"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u="sng" dirty="0"/>
              <a:t>Non-Federally Recognized Indigenous Students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723A13-5EE7-B7FC-F27E-DFABD4E481A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Non-Fed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0C0162F-FEF4-145E-2208-98022FA2FB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7EB8D21-A60B-B66A-4971-7D60AC14F313}"/>
              </a:ext>
            </a:extLst>
          </p:cNvPr>
          <p:cNvSpPr txBox="1">
            <a:spLocks/>
          </p:cNvSpPr>
          <p:nvPr/>
        </p:nvSpPr>
        <p:spPr>
          <a:xfrm>
            <a:off x="3183414" y="923293"/>
            <a:ext cx="8506355" cy="11860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Landscape of Non-Federally Recognized Indigenous Students at TCUs (e.g., state recognized tribes, student lacks necessary documentation for enrollment)</a:t>
            </a:r>
            <a:endParaRPr lang="en-US" sz="11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0BF9C0F-E4F4-7432-B4EE-CA5414C13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884485"/>
              </p:ext>
            </p:extLst>
          </p:nvPr>
        </p:nvGraphicFramePr>
        <p:xfrm>
          <a:off x="3327623" y="1922314"/>
          <a:ext cx="35387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29B1ACB-21EB-4A53-9CEB-5341C06FD3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07462"/>
              </p:ext>
            </p:extLst>
          </p:nvPr>
        </p:nvGraphicFramePr>
        <p:xfrm>
          <a:off x="7649652" y="1922314"/>
          <a:ext cx="35413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2A4E2F7E-9813-021F-2775-EC713251CD9A}"/>
              </a:ext>
            </a:extLst>
          </p:cNvPr>
          <p:cNvSpPr txBox="1">
            <a:spLocks/>
          </p:cNvSpPr>
          <p:nvPr/>
        </p:nvSpPr>
        <p:spPr>
          <a:xfrm>
            <a:off x="4125191" y="4665514"/>
            <a:ext cx="2712027" cy="81742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Institutions have/had enrolled Non-Federally Recognized Indigenous students</a:t>
            </a:r>
            <a:endParaRPr lang="en-US" sz="700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64B579F-F0C7-EE91-60AF-62ECF9EDBF8C}"/>
              </a:ext>
            </a:extLst>
          </p:cNvPr>
          <p:cNvSpPr txBox="1">
            <a:spLocks/>
          </p:cNvSpPr>
          <p:nvPr/>
        </p:nvSpPr>
        <p:spPr>
          <a:xfrm>
            <a:off x="3183414" y="4665514"/>
            <a:ext cx="941777" cy="81742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b="1" dirty="0"/>
              <a:t>75%</a:t>
            </a:r>
            <a:endParaRPr lang="en-US" sz="1050" b="1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5DBA4064-36C4-566D-2949-34D9B5FD5612}"/>
              </a:ext>
            </a:extLst>
          </p:cNvPr>
          <p:cNvSpPr txBox="1">
            <a:spLocks/>
          </p:cNvSpPr>
          <p:nvPr/>
        </p:nvSpPr>
        <p:spPr>
          <a:xfrm>
            <a:off x="8546215" y="4665514"/>
            <a:ext cx="3008471" cy="81742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Institutions can now/with time identify Non-Federally Recognized Indigenous Students</a:t>
            </a:r>
            <a:endParaRPr lang="en-US" sz="70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EBDAA149-AE34-FB60-996A-EE0EF9AC6212}"/>
              </a:ext>
            </a:extLst>
          </p:cNvPr>
          <p:cNvSpPr txBox="1">
            <a:spLocks/>
          </p:cNvSpPr>
          <p:nvPr/>
        </p:nvSpPr>
        <p:spPr>
          <a:xfrm>
            <a:off x="7620519" y="4665514"/>
            <a:ext cx="925696" cy="81742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b="1" dirty="0"/>
              <a:t>58%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16064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604E7-A0D6-FC98-B6D1-FE273A822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D916BE-C3A1-1C97-E7F1-D0485B489D78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FD3B9B-7283-53BF-F8C4-BF858914F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8584559" cy="867854"/>
          </a:xfrm>
        </p:spPr>
        <p:txBody>
          <a:bodyPr numCol="1"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u="sng" dirty="0"/>
              <a:t>Non-Federally Recognized Indigenous Students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9AEB4B-60A6-84EE-5D7E-8ED265AB84BA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Non-Fed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2B9BB79F-BB31-D819-7D37-6464E5B84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2ADEC08-54CF-A910-2542-13D5732A5AB6}"/>
              </a:ext>
            </a:extLst>
          </p:cNvPr>
          <p:cNvSpPr txBox="1">
            <a:spLocks/>
          </p:cNvSpPr>
          <p:nvPr/>
        </p:nvSpPr>
        <p:spPr>
          <a:xfrm>
            <a:off x="3183414" y="923293"/>
            <a:ext cx="8506355" cy="11860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Landscape of Non-Federally Recognized Indigenous Students at TCUs (e.g., state recognized tribes, student lacks necessary documentation for enrollment)</a:t>
            </a:r>
            <a:endParaRPr lang="en-US" sz="1100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CD85E19E-78F2-997A-5F25-BAC907880CA9}"/>
              </a:ext>
            </a:extLst>
          </p:cNvPr>
          <p:cNvSpPr txBox="1">
            <a:spLocks/>
          </p:cNvSpPr>
          <p:nvPr/>
        </p:nvSpPr>
        <p:spPr>
          <a:xfrm>
            <a:off x="4125191" y="4665514"/>
            <a:ext cx="2712027" cy="81742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Avg. % of student pop that are Non-Federally Recognized Indigenous</a:t>
            </a:r>
            <a:endParaRPr lang="en-US" sz="700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43CB607E-66CE-5C13-5DA9-95312D373346}"/>
              </a:ext>
            </a:extLst>
          </p:cNvPr>
          <p:cNvSpPr txBox="1">
            <a:spLocks/>
          </p:cNvSpPr>
          <p:nvPr/>
        </p:nvSpPr>
        <p:spPr>
          <a:xfrm>
            <a:off x="3183414" y="4665514"/>
            <a:ext cx="941777" cy="81742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b="1" dirty="0"/>
              <a:t>10%</a:t>
            </a:r>
            <a:endParaRPr lang="en-US" sz="1050" b="1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1405EA8-C7CA-F8DE-CF6C-2540284896EE}"/>
              </a:ext>
            </a:extLst>
          </p:cNvPr>
          <p:cNvSpPr txBox="1">
            <a:spLocks/>
          </p:cNvSpPr>
          <p:nvPr/>
        </p:nvSpPr>
        <p:spPr>
          <a:xfrm>
            <a:off x="8546215" y="4665514"/>
            <a:ext cx="3008471" cy="81742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Institutions that find this information Not at All/Slightly Useful</a:t>
            </a:r>
            <a:endParaRPr lang="en-US" sz="700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78ABBB31-ADDF-ACFA-0FF7-8C99C7D8F9F4}"/>
              </a:ext>
            </a:extLst>
          </p:cNvPr>
          <p:cNvSpPr txBox="1">
            <a:spLocks/>
          </p:cNvSpPr>
          <p:nvPr/>
        </p:nvSpPr>
        <p:spPr>
          <a:xfrm>
            <a:off x="7620519" y="4665514"/>
            <a:ext cx="925696" cy="81742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b="1" dirty="0"/>
              <a:t>76%</a:t>
            </a:r>
            <a:endParaRPr lang="en-US" sz="1050" b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74AF08C-90AE-2EA9-E154-41B5FFEF0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351311"/>
              </p:ext>
            </p:extLst>
          </p:nvPr>
        </p:nvGraphicFramePr>
        <p:xfrm>
          <a:off x="3673807" y="1922314"/>
          <a:ext cx="35387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E52DCC-3599-BB2C-A4D0-C026BEE54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257157"/>
              </p:ext>
            </p:extLst>
          </p:nvPr>
        </p:nvGraphicFramePr>
        <p:xfrm>
          <a:off x="7737691" y="1922314"/>
          <a:ext cx="35387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1619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D3764-6DFC-C1FB-A80F-0EF592003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A0B055-62A7-46A7-9F8A-D8439A36A7DE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D1A8DC-AF98-A60D-0449-33A2D9D39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8584559" cy="867854"/>
          </a:xfrm>
        </p:spPr>
        <p:txBody>
          <a:bodyPr numCol="1"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u="sng" dirty="0"/>
              <a:t>Non-Federally Recognized Indigenous Students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89AA87-3075-7217-0B22-60D101971115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Dual-Enrolled/Dual-Credit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Non-Fed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Recognized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13F342A3-1C79-02C6-698A-233E079CB4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1EF97A30-68FC-7E4E-1427-9C3762DED54F}"/>
              </a:ext>
            </a:extLst>
          </p:cNvPr>
          <p:cNvSpPr txBox="1">
            <a:spLocks/>
          </p:cNvSpPr>
          <p:nvPr/>
        </p:nvSpPr>
        <p:spPr>
          <a:xfrm>
            <a:off x="3183414" y="923293"/>
            <a:ext cx="8506355" cy="11860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Landscape of Non-Federally Recognized Indigenous Students at TCUs (e.g., state recognized tribes, student lacks necessary documentation for enrollment)</a:t>
            </a:r>
            <a:endParaRPr lang="en-US" sz="11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E8450D-B7D6-6174-4847-13CDC42D5BAC}"/>
              </a:ext>
            </a:extLst>
          </p:cNvPr>
          <p:cNvGrpSpPr/>
          <p:nvPr/>
        </p:nvGrpSpPr>
        <p:grpSpPr>
          <a:xfrm>
            <a:off x="3183414" y="3356253"/>
            <a:ext cx="3653804" cy="817420"/>
            <a:chOff x="3183414" y="4665514"/>
            <a:chExt cx="3653804" cy="817420"/>
          </a:xfrm>
        </p:grpSpPr>
        <p:sp>
          <p:nvSpPr>
            <p:cNvPr id="11" name="Content Placeholder 7">
              <a:extLst>
                <a:ext uri="{FF2B5EF4-FFF2-40B4-BE49-F238E27FC236}">
                  <a16:creationId xmlns:a16="http://schemas.microsoft.com/office/drawing/2014/main" id="{C9A3AFC8-CA90-FF31-F579-A64DB529C19B}"/>
                </a:ext>
              </a:extLst>
            </p:cNvPr>
            <p:cNvSpPr txBox="1">
              <a:spLocks/>
            </p:cNvSpPr>
            <p:nvPr/>
          </p:nvSpPr>
          <p:spPr>
            <a:xfrm>
              <a:off x="4125191" y="4665514"/>
              <a:ext cx="2712027" cy="81742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/>
                <a:t>Avg. % of student pop that are Non-Federally Recognized Indigenous</a:t>
              </a:r>
            </a:p>
          </p:txBody>
        </p:sp>
        <p:sp>
          <p:nvSpPr>
            <p:cNvPr id="13" name="Content Placeholder 7">
              <a:extLst>
                <a:ext uri="{FF2B5EF4-FFF2-40B4-BE49-F238E27FC236}">
                  <a16:creationId xmlns:a16="http://schemas.microsoft.com/office/drawing/2014/main" id="{9EE22D75-0705-6576-66E2-7B2BBF444B87}"/>
                </a:ext>
              </a:extLst>
            </p:cNvPr>
            <p:cNvSpPr txBox="1">
              <a:spLocks/>
            </p:cNvSpPr>
            <p:nvPr/>
          </p:nvSpPr>
          <p:spPr>
            <a:xfrm>
              <a:off x="3183414" y="4665514"/>
              <a:ext cx="941777" cy="817420"/>
            </a:xfrm>
            <a:prstGeom prst="rect">
              <a:avLst/>
            </a:prstGeom>
          </p:spPr>
          <p:txBody>
            <a:bodyPr vert="horz" lIns="91440" tIns="45720" rIns="91440" bIns="45720" numCol="1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b="1" dirty="0"/>
                <a:t>10%</a:t>
              </a:r>
              <a:endParaRPr lang="en-US" sz="1050" b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BA6F50-6021-24CD-B546-C7C493F771DA}"/>
              </a:ext>
            </a:extLst>
          </p:cNvPr>
          <p:cNvGrpSpPr/>
          <p:nvPr/>
        </p:nvGrpSpPr>
        <p:grpSpPr>
          <a:xfrm>
            <a:off x="7620519" y="3356253"/>
            <a:ext cx="3934167" cy="817420"/>
            <a:chOff x="7620519" y="4665514"/>
            <a:chExt cx="3934167" cy="817420"/>
          </a:xfrm>
        </p:grpSpPr>
        <p:sp>
          <p:nvSpPr>
            <p:cNvPr id="15" name="Content Placeholder 7">
              <a:extLst>
                <a:ext uri="{FF2B5EF4-FFF2-40B4-BE49-F238E27FC236}">
                  <a16:creationId xmlns:a16="http://schemas.microsoft.com/office/drawing/2014/main" id="{ECC7F0B6-4DC5-373C-8F7A-BC537D30D07A}"/>
                </a:ext>
              </a:extLst>
            </p:cNvPr>
            <p:cNvSpPr txBox="1">
              <a:spLocks/>
            </p:cNvSpPr>
            <p:nvPr/>
          </p:nvSpPr>
          <p:spPr>
            <a:xfrm>
              <a:off x="8546215" y="4665514"/>
              <a:ext cx="3008471" cy="81742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500" dirty="0"/>
                <a:t>Institutions that find this information Not at All/Slightly Useful</a:t>
              </a:r>
            </a:p>
          </p:txBody>
        </p:sp>
        <p:sp>
          <p:nvSpPr>
            <p:cNvPr id="16" name="Content Placeholder 7">
              <a:extLst>
                <a:ext uri="{FF2B5EF4-FFF2-40B4-BE49-F238E27FC236}">
                  <a16:creationId xmlns:a16="http://schemas.microsoft.com/office/drawing/2014/main" id="{3A4461DC-1511-5222-CFB4-38DAE55FA3AD}"/>
                </a:ext>
              </a:extLst>
            </p:cNvPr>
            <p:cNvSpPr txBox="1">
              <a:spLocks/>
            </p:cNvSpPr>
            <p:nvPr/>
          </p:nvSpPr>
          <p:spPr>
            <a:xfrm>
              <a:off x="7620519" y="4665514"/>
              <a:ext cx="925696" cy="817420"/>
            </a:xfrm>
            <a:prstGeom prst="rect">
              <a:avLst/>
            </a:prstGeom>
          </p:spPr>
          <p:txBody>
            <a:bodyPr vert="horz" lIns="91440" tIns="45720" rIns="91440" bIns="45720" numCol="1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b="1" dirty="0"/>
                <a:t>76%</a:t>
              </a:r>
              <a:endParaRPr lang="en-US" sz="105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5D6EC7-DF83-1E93-9248-BE735C59DA29}"/>
              </a:ext>
            </a:extLst>
          </p:cNvPr>
          <p:cNvGrpSpPr/>
          <p:nvPr/>
        </p:nvGrpSpPr>
        <p:grpSpPr>
          <a:xfrm>
            <a:off x="3183414" y="2184325"/>
            <a:ext cx="3653804" cy="817420"/>
            <a:chOff x="3183414" y="3553823"/>
            <a:chExt cx="3653804" cy="817420"/>
          </a:xfrm>
        </p:grpSpPr>
        <p:sp>
          <p:nvSpPr>
            <p:cNvPr id="3" name="Content Placeholder 7">
              <a:extLst>
                <a:ext uri="{FF2B5EF4-FFF2-40B4-BE49-F238E27FC236}">
                  <a16:creationId xmlns:a16="http://schemas.microsoft.com/office/drawing/2014/main" id="{8B68D784-21C5-A7A7-D70D-A3E741DA2DA5}"/>
                </a:ext>
              </a:extLst>
            </p:cNvPr>
            <p:cNvSpPr txBox="1">
              <a:spLocks/>
            </p:cNvSpPr>
            <p:nvPr/>
          </p:nvSpPr>
          <p:spPr>
            <a:xfrm>
              <a:off x="4125191" y="3553823"/>
              <a:ext cx="2712027" cy="81742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600" dirty="0"/>
                <a:t>Institutions have/had enrolled Non-Federally Recognized Indigenous students</a:t>
              </a:r>
              <a:endParaRPr lang="en-US" sz="700" dirty="0"/>
            </a:p>
          </p:txBody>
        </p:sp>
        <p:sp>
          <p:nvSpPr>
            <p:cNvPr id="7" name="Content Placeholder 7">
              <a:extLst>
                <a:ext uri="{FF2B5EF4-FFF2-40B4-BE49-F238E27FC236}">
                  <a16:creationId xmlns:a16="http://schemas.microsoft.com/office/drawing/2014/main" id="{050A5ABC-9002-2EF1-767E-9BB48476826C}"/>
                </a:ext>
              </a:extLst>
            </p:cNvPr>
            <p:cNvSpPr txBox="1">
              <a:spLocks/>
            </p:cNvSpPr>
            <p:nvPr/>
          </p:nvSpPr>
          <p:spPr>
            <a:xfrm>
              <a:off x="3183414" y="3553823"/>
              <a:ext cx="941777" cy="817420"/>
            </a:xfrm>
            <a:prstGeom prst="rect">
              <a:avLst/>
            </a:prstGeom>
          </p:spPr>
          <p:txBody>
            <a:bodyPr vert="horz" lIns="91440" tIns="45720" rIns="91440" bIns="45720" numCol="1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b="1" dirty="0"/>
                <a:t>75%</a:t>
              </a:r>
              <a:endParaRPr lang="en-US" sz="1050" b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4BFD6A-5EAB-FF44-E3E3-28D9C46AF016}"/>
              </a:ext>
            </a:extLst>
          </p:cNvPr>
          <p:cNvGrpSpPr/>
          <p:nvPr/>
        </p:nvGrpSpPr>
        <p:grpSpPr>
          <a:xfrm>
            <a:off x="7620519" y="2184325"/>
            <a:ext cx="3934167" cy="817420"/>
            <a:chOff x="7620519" y="3553823"/>
            <a:chExt cx="3934167" cy="817420"/>
          </a:xfrm>
        </p:grpSpPr>
        <p:sp>
          <p:nvSpPr>
            <p:cNvPr id="9" name="Content Placeholder 7">
              <a:extLst>
                <a:ext uri="{FF2B5EF4-FFF2-40B4-BE49-F238E27FC236}">
                  <a16:creationId xmlns:a16="http://schemas.microsoft.com/office/drawing/2014/main" id="{6BDE25A1-8274-0068-E316-FAC4BC2EB510}"/>
                </a:ext>
              </a:extLst>
            </p:cNvPr>
            <p:cNvSpPr txBox="1">
              <a:spLocks/>
            </p:cNvSpPr>
            <p:nvPr/>
          </p:nvSpPr>
          <p:spPr>
            <a:xfrm>
              <a:off x="8546215" y="3553823"/>
              <a:ext cx="3008471" cy="817420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600" dirty="0"/>
                <a:t>Institutions can now/with time identify Non-Federally Recognized Indigenous Students</a:t>
              </a:r>
              <a:endParaRPr lang="en-US" sz="700" dirty="0"/>
            </a:p>
          </p:txBody>
        </p:sp>
        <p:sp>
          <p:nvSpPr>
            <p:cNvPr id="10" name="Content Placeholder 7">
              <a:extLst>
                <a:ext uri="{FF2B5EF4-FFF2-40B4-BE49-F238E27FC236}">
                  <a16:creationId xmlns:a16="http://schemas.microsoft.com/office/drawing/2014/main" id="{91872FD2-BF77-BFBB-C9AE-75D8D26AAA82}"/>
                </a:ext>
              </a:extLst>
            </p:cNvPr>
            <p:cNvSpPr txBox="1">
              <a:spLocks/>
            </p:cNvSpPr>
            <p:nvPr/>
          </p:nvSpPr>
          <p:spPr>
            <a:xfrm>
              <a:off x="7620519" y="3553823"/>
              <a:ext cx="925696" cy="817420"/>
            </a:xfrm>
            <a:prstGeom prst="rect">
              <a:avLst/>
            </a:prstGeom>
          </p:spPr>
          <p:txBody>
            <a:bodyPr vert="horz" lIns="91440" tIns="45720" rIns="91440" bIns="45720" numCol="1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b="1" dirty="0"/>
                <a:t>58%</a:t>
              </a:r>
              <a:endParaRPr lang="en-US" sz="1050" b="1" dirty="0"/>
            </a:p>
          </p:txBody>
        </p:sp>
      </p:grp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6F9EA796-F9E6-6FA7-54C8-3BFB932B04F7}"/>
              </a:ext>
            </a:extLst>
          </p:cNvPr>
          <p:cNvSpPr txBox="1">
            <a:spLocks/>
          </p:cNvSpPr>
          <p:nvPr/>
        </p:nvSpPr>
        <p:spPr>
          <a:xfrm>
            <a:off x="3105209" y="4571719"/>
            <a:ext cx="8584559" cy="867854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dirty="0"/>
              <a:t>Given responses, should we further explore adding metrics to assess Non-Federally Recognized Indigenous Students at TCUs?</a:t>
            </a:r>
          </a:p>
        </p:txBody>
      </p:sp>
    </p:spTree>
    <p:extLst>
      <p:ext uri="{BB962C8B-B14F-4D97-AF65-F5344CB8AC3E}">
        <p14:creationId xmlns:p14="http://schemas.microsoft.com/office/powerpoint/2010/main" val="24403600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Powerpoint50 .pptx" id="{1F9F36B6-08C3-4D32-80C1-61715B1C6D4A}" vid="{3633BBDC-DA1C-4299-A141-C1D57E2D7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_x0020_Page_x0020_Name xmlns="d30df12c-fc41-4efa-87d3-dfff49dcf3c4" xsi:nil="true"/>
    <Date_x0020_Posted xmlns="25511ad5-2ebc-43e2-8c8c-359b1c6e6498">2025-09-10T21:40:45+00:00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B75D244D3164486FE6D9C09AE4B6A" ma:contentTypeVersion="5" ma:contentTypeDescription="Create a new document." ma:contentTypeScope="" ma:versionID="3079b02066d05e62e5afdb92863db4fc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084B0B-9887-45F4-BED6-1D3ECAFD2385}">
  <ds:schemaRefs>
    <ds:schemaRef ds:uri="http://schemas.microsoft.com/office/2006/metadata/properties"/>
    <ds:schemaRef ds:uri="7123158b-d8b7-436e-855f-ab90d482e809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5adcec62-9083-44d8-a0a8-4469fda79e37"/>
    <ds:schemaRef ds:uri="29e5e8b5-a1c8-41b4-8016-68395547961c"/>
  </ds:schemaRefs>
</ds:datastoreItem>
</file>

<file path=customXml/itemProps2.xml><?xml version="1.0" encoding="utf-8"?>
<ds:datastoreItem xmlns:ds="http://schemas.openxmlformats.org/officeDocument/2006/customXml" ds:itemID="{3D442D66-C9A8-4725-A17A-3B1330DC2D2C}"/>
</file>

<file path=customXml/itemProps3.xml><?xml version="1.0" encoding="utf-8"?>
<ds:datastoreItem xmlns:ds="http://schemas.openxmlformats.org/officeDocument/2006/customXml" ds:itemID="{B2E79FB3-3B1D-4844-A7C7-80D2B98016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60137</TotalTime>
  <Words>677</Words>
  <Application>Microsoft Office PowerPoint</Application>
  <PresentationFormat>Widescreen</PresentationFormat>
  <Paragraphs>140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Calibri</vt:lpstr>
      <vt:lpstr>Myriad Pro</vt:lpstr>
      <vt:lpstr>Myriad Pro Black</vt:lpstr>
      <vt:lpstr>1_Office Theme</vt:lpstr>
      <vt:lpstr>AIMS Redesign Subcommittee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Anything Else?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Redesign Subcommittee</dc:title>
  <dc:creator>Wells Ling</dc:creator>
  <cp:lastModifiedBy>Wells Ling, PhD</cp:lastModifiedBy>
  <cp:revision>20</cp:revision>
  <dcterms:created xsi:type="dcterms:W3CDTF">2023-05-09T13:38:18Z</dcterms:created>
  <dcterms:modified xsi:type="dcterms:W3CDTF">2025-04-17T17:16:09Z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0x010100777B75D244D3164486FE6D9C09AE4B6A</vt:lpwstr>
  </property>
  <property fmtid="{D5CDD505-2E9C-101B-9397-08002B2CF9AE}" pid="3" name="MediaServiceImageTags">
    <vt:lpwstr/>
  </property>
  <property fmtid="{D5CDD505-2E9C-101B-9397-08002B2CF9AE}" pid="4" name="Order">
    <vt:r8>352400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